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72" r:id="rId2"/>
  </p:sldMasterIdLst>
  <p:notesMasterIdLst>
    <p:notesMasterId r:id="rId13"/>
  </p:notesMasterIdLst>
  <p:sldIdLst>
    <p:sldId id="268" r:id="rId3"/>
    <p:sldId id="270" r:id="rId4"/>
    <p:sldId id="258" r:id="rId5"/>
    <p:sldId id="264" r:id="rId6"/>
    <p:sldId id="265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479" autoAdjust="0"/>
    <p:restoredTop sz="94660"/>
  </p:normalViewPr>
  <p:slideViewPr>
    <p:cSldViewPr snapToGrid="0">
      <p:cViewPr varScale="1">
        <p:scale>
          <a:sx n="75" d="100"/>
          <a:sy n="75" d="100"/>
        </p:scale>
        <p:origin x="3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A4C8AFF-5895-4CA3-AD63-2B6C45582B75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3251474-7715-48ED-A1AA-1BACEDF5BA1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61494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1474-7715-48ED-A1AA-1BACEDF5BA15}" type="slidenum">
              <a:rPr lang="ar-IQ" smtClean="0"/>
              <a:t>6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52297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20D9-76B8-4161-96E2-58AD3EAB3226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D11A-6C86-42DE-930C-92EF0B90A9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3216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20D9-76B8-4161-96E2-58AD3EAB3226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D11A-6C86-42DE-930C-92EF0B90A9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5090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20D9-76B8-4161-96E2-58AD3EAB3226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D11A-6C86-42DE-930C-92EF0B90A9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65563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875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285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785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205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413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7545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6546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79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20D9-76B8-4161-96E2-58AD3EAB3226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D11A-6C86-42DE-930C-92EF0B90A9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701429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6927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6193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651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20D9-76B8-4161-96E2-58AD3EAB3226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D11A-6C86-42DE-930C-92EF0B90A9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2770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20D9-76B8-4161-96E2-58AD3EAB3226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D11A-6C86-42DE-930C-92EF0B90A9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7251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20D9-76B8-4161-96E2-58AD3EAB3226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D11A-6C86-42DE-930C-92EF0B90A9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39607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20D9-76B8-4161-96E2-58AD3EAB3226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D11A-6C86-42DE-930C-92EF0B90A9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8793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20D9-76B8-4161-96E2-58AD3EAB3226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D11A-6C86-42DE-930C-92EF0B90A9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34898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20D9-76B8-4161-96E2-58AD3EAB3226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D11A-6C86-42DE-930C-92EF0B90A9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10484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20D9-76B8-4161-96E2-58AD3EAB3226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D11A-6C86-42DE-930C-92EF0B90A9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998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320D9-76B8-4161-96E2-58AD3EAB3226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8D11A-6C86-42DE-930C-92EF0B90A9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31722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12/9/2018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873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natomyandphysiologyi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iq/url?sa=i&amp;rct=j&amp;q=&amp;esrc=s&amp;source=images&amp;cd=&amp;cad=rja&amp;uact=8&amp;ved=0ahUKEwjevd2y1_PWAhVJ7BQKHeyZDT8QjRwIBw&amp;url=https://www.pinterest.com/pin/424182858623027008/&amp;psig=AOvVaw1Vyl_XOjcmRSrhKmvKSEOv&amp;ust=150819230807053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Calibri Light" panose="020F0302020204030204"/>
              </a:rPr>
              <a:t>Body Cavity and anatomy plane</a:t>
            </a:r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r>
              <a:rPr lang="en-US" dirty="0" smtClean="0"/>
              <a:t>  </a:t>
            </a:r>
            <a:endParaRPr lang="ar-IQ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9448800" cy="1752600"/>
          </a:xfrm>
        </p:spPr>
        <p:txBody>
          <a:bodyPr>
            <a:normAutofit/>
          </a:bodyPr>
          <a:lstStyle/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en-US" b="1" dirty="0" smtClean="0">
                <a:solidFill>
                  <a:prstClr val="black"/>
                </a:solidFill>
                <a:latin typeface="Calibri Light" panose="020F0302020204030204"/>
              </a:rPr>
              <a:t>Dr. Mahdi H. </a:t>
            </a:r>
            <a:r>
              <a:rPr lang="en-US" b="1" dirty="0" err="1" smtClean="0">
                <a:solidFill>
                  <a:prstClr val="black"/>
                </a:solidFill>
                <a:latin typeface="Calibri Light" panose="020F0302020204030204"/>
              </a:rPr>
              <a:t>Hammadi</a:t>
            </a:r>
            <a:endParaRPr lang="en-US" b="1" dirty="0" smtClean="0">
              <a:solidFill>
                <a:prstClr val="black"/>
              </a:solidFill>
              <a:latin typeface="Calibri Light" panose="020F0302020204030204"/>
            </a:endParaRPr>
          </a:p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en-US" b="1" dirty="0" smtClean="0">
                <a:solidFill>
                  <a:prstClr val="black"/>
                </a:solidFill>
                <a:latin typeface="Calibri Light" panose="020F0302020204030204"/>
              </a:rPr>
              <a:t>PhD  Sc. Clinical  Physiology  </a:t>
            </a:r>
            <a:endParaRPr lang="en-US" b="1" dirty="0">
              <a:solidFill>
                <a:prstClr val="black"/>
              </a:solidFill>
            </a:endParaRPr>
          </a:p>
          <a:p>
            <a:endParaRPr lang="ar-IQ" b="1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0"/>
            <a:ext cx="37338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l" rtl="0">
              <a:spcBef>
                <a:spcPct val="0"/>
              </a:spcBef>
              <a:defRPr/>
            </a:pPr>
            <a:r>
              <a:rPr lang="en-US" b="1" dirty="0" smtClean="0">
                <a:solidFill>
                  <a:prstClr val="black"/>
                </a:solidFill>
                <a:latin typeface="Book Antiqua" pitchFamily="18" charset="0"/>
              </a:rPr>
              <a:t> </a:t>
            </a:r>
            <a:endParaRPr lang="ar-IQ" b="1" dirty="0">
              <a:solidFill>
                <a:prstClr val="black"/>
              </a:solidFill>
              <a:latin typeface="Book Antiqua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62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839200" y="228601"/>
            <a:ext cx="1600200" cy="1511727"/>
          </a:xfrm>
          <a:prstGeom prst="rect">
            <a:avLst/>
          </a:prstGeom>
          <a:noFill/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334134" y="2247899"/>
            <a:ext cx="8571866" cy="13525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rtl="0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endParaRPr lang="ar-IQ" sz="4400" b="1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828799" y="3886200"/>
            <a:ext cx="8610601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rtl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endParaRPr lang="ar-IQ" sz="3200" b="1" dirty="0">
              <a:solidFill>
                <a:prstClr val="black"/>
              </a:solidFill>
            </a:endParaRPr>
          </a:p>
          <a:p>
            <a:pPr algn="ctr" rtl="0">
              <a:spcBef>
                <a:spcPct val="20000"/>
              </a:spcBef>
              <a:buFont typeface="Arial" pitchFamily="34" charset="0"/>
              <a:buNone/>
              <a:defRPr/>
            </a:pPr>
            <a:endParaRPr lang="ar-IQ" sz="3200" b="1" dirty="0">
              <a:solidFill>
                <a:prstClr val="black"/>
              </a:solidFill>
            </a:endParaRPr>
          </a:p>
          <a:p>
            <a:pPr algn="ctr" rtl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endParaRPr lang="ar-IQ" sz="3200" b="1" dirty="0">
              <a:solidFill>
                <a:prstClr val="black"/>
              </a:solidFill>
            </a:endParaRPr>
          </a:p>
        </p:txBody>
      </p:sp>
      <p:pic>
        <p:nvPicPr>
          <p:cNvPr id="9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839200" y="228600"/>
            <a:ext cx="1600200" cy="1511727"/>
          </a:xfrm>
          <a:prstGeom prst="rect">
            <a:avLst/>
          </a:prstGeom>
          <a:noFill/>
        </p:spPr>
      </p:pic>
      <p:pic>
        <p:nvPicPr>
          <p:cNvPr id="13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865358" y="228599"/>
            <a:ext cx="1600200" cy="1511727"/>
          </a:xfrm>
          <a:prstGeom prst="rect">
            <a:avLst/>
          </a:prstGeom>
          <a:noFill/>
        </p:spPr>
      </p:pic>
      <p:pic>
        <p:nvPicPr>
          <p:cNvPr id="14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331200" y="228600"/>
            <a:ext cx="2108200" cy="1616077"/>
          </a:xfrm>
          <a:prstGeom prst="rect">
            <a:avLst/>
          </a:prstGeom>
          <a:noFill/>
        </p:spPr>
      </p:pic>
      <p:pic>
        <p:nvPicPr>
          <p:cNvPr id="15" name="صورة 14" descr="C:\Users\FUJISU\Desktop\IMG-16907f31729bef2e96175c6d36d51693-V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7" t="7214" r="79645" b="72561"/>
          <a:stretch/>
        </p:blipFill>
        <p:spPr bwMode="auto">
          <a:xfrm>
            <a:off x="1334134" y="228599"/>
            <a:ext cx="2399665" cy="179070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7542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31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886" y="2008505"/>
            <a:ext cx="10961914" cy="503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6326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486602"/>
              </p:ext>
            </p:extLst>
          </p:nvPr>
        </p:nvGraphicFramePr>
        <p:xfrm>
          <a:off x="1285462" y="675860"/>
          <a:ext cx="9422296" cy="5450302"/>
        </p:xfrm>
        <a:graphic>
          <a:graphicData uri="http://schemas.openxmlformats.org/drawingml/2006/table">
            <a:tbl>
              <a:tblPr firstRow="1" firstCol="1" bandRow="1"/>
              <a:tblGrid>
                <a:gridCol w="1184534"/>
                <a:gridCol w="8237762"/>
              </a:tblGrid>
              <a:tr h="5403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Week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Subject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76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Introduction to anatomy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Basic Chemistry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7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 +4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Cell and Tissues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5+6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Skin and Membranes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7+8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Skeletal System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7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9+10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Muscular System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11+12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Nervous System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9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Special Senses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5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 +15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Endocrine System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567" marR="66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438400" y="1428691"/>
            <a:ext cx="20385985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Human Anatomy:</a:t>
            </a:r>
            <a:endParaRPr lang="en-US" sz="1200" dirty="0" smtClean="0">
              <a:solidFill>
                <a:prstClr val="black"/>
              </a:solidFill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Theory:</a:t>
            </a:r>
            <a:endParaRPr lang="en-US" sz="1200" dirty="0" smtClean="0">
              <a:solidFill>
                <a:prstClr val="black"/>
              </a:solidFill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84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Introduction of anatomy and physiology</a:t>
            </a:r>
            <a:br>
              <a:rPr lang="en-US" b="1" dirty="0">
                <a:solidFill>
                  <a:prstClr val="black"/>
                </a:solidFill>
              </a:rPr>
            </a:b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Definition of anatomy</a:t>
            </a:r>
          </a:p>
          <a:p>
            <a:pPr algn="l" rtl="0"/>
            <a:r>
              <a:rPr lang="en-US" dirty="0" smtClean="0"/>
              <a:t>Definition of Physiology</a:t>
            </a:r>
          </a:p>
          <a:p>
            <a:pPr algn="l" rtl="0"/>
            <a:r>
              <a:rPr lang="en-US" dirty="0" smtClean="0"/>
              <a:t>Some Important anatomical terms</a:t>
            </a:r>
          </a:p>
          <a:p>
            <a:pPr algn="l" rtl="0"/>
            <a:r>
              <a:rPr lang="en-US" dirty="0" smtClean="0"/>
              <a:t>Body Cavities</a:t>
            </a:r>
          </a:p>
          <a:p>
            <a:pPr algn="l" rtl="0"/>
            <a:r>
              <a:rPr lang="en-US" dirty="0" smtClean="0"/>
              <a:t>The Anatomical Plains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3631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Types of Anatomy: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 rtl="0"/>
            <a:r>
              <a:rPr lang="en-US" sz="3200" dirty="0" smtClean="0"/>
              <a:t> Macroscopic Anatomy</a:t>
            </a:r>
          </a:p>
          <a:p>
            <a:pPr algn="l" rtl="0"/>
            <a:r>
              <a:rPr lang="en-US" sz="3200" dirty="0" smtClean="0"/>
              <a:t>Microscopic Anatomy</a:t>
            </a:r>
          </a:p>
          <a:p>
            <a:pPr algn="l" rtl="0"/>
            <a:r>
              <a:rPr lang="en-US" sz="4000" b="1" dirty="0" smtClean="0"/>
              <a:t>Branches of anatomy:</a:t>
            </a:r>
          </a:p>
          <a:p>
            <a:pPr algn="l" rtl="0"/>
            <a:r>
              <a:rPr lang="en-US" sz="3200" dirty="0" smtClean="0"/>
              <a:t> Cross Anatomy</a:t>
            </a:r>
          </a:p>
          <a:p>
            <a:pPr algn="l" rtl="0"/>
            <a:r>
              <a:rPr lang="en-US" sz="3200" dirty="0" smtClean="0"/>
              <a:t>Microscopic Anatomy</a:t>
            </a:r>
          </a:p>
          <a:p>
            <a:pPr algn="l" rtl="0"/>
            <a:r>
              <a:rPr lang="en-US" sz="3200" dirty="0" smtClean="0"/>
              <a:t>Development Anatomy</a:t>
            </a:r>
          </a:p>
          <a:p>
            <a:pPr algn="l" rtl="0"/>
            <a:r>
              <a:rPr lang="en-US" sz="3200" dirty="0" err="1" smtClean="0"/>
              <a:t>Reginal</a:t>
            </a:r>
            <a:r>
              <a:rPr lang="en-US" sz="3200" dirty="0" smtClean="0"/>
              <a:t> Anatomy</a:t>
            </a:r>
          </a:p>
          <a:p>
            <a:pPr algn="l" rtl="0"/>
            <a:r>
              <a:rPr lang="en-US" sz="3200" dirty="0" smtClean="0"/>
              <a:t>Cell biology Anatomy</a:t>
            </a:r>
          </a:p>
          <a:p>
            <a:pPr algn="l" rtl="0"/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60930040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4000" dirty="0" smtClean="0"/>
              <a:t>Histology Anatomy</a:t>
            </a:r>
          </a:p>
          <a:p>
            <a:pPr algn="l" rtl="0"/>
            <a:r>
              <a:rPr lang="en-US" sz="4000" dirty="0" smtClean="0"/>
              <a:t>Systemic Anatomy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308244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85056" y="0"/>
            <a:ext cx="12006943" cy="6705600"/>
          </a:xfrm>
        </p:spPr>
        <p:txBody>
          <a:bodyPr>
            <a:normAutofit fontScale="25000" lnSpcReduction="20000"/>
          </a:bodyPr>
          <a:lstStyle/>
          <a:p>
            <a:pPr marL="0" indent="0" algn="l" rtl="0">
              <a:buNone/>
            </a:pPr>
            <a:endParaRPr lang="en-US" dirty="0"/>
          </a:p>
          <a:p>
            <a:pPr algn="l" rtl="0"/>
            <a:r>
              <a:rPr lang="en-US" sz="16000" b="1" dirty="0">
                <a:hlinkClick r:id="rId3"/>
              </a:rPr>
              <a:t>Anatomy </a:t>
            </a:r>
            <a:r>
              <a:rPr lang="en-US" sz="16000" b="1" dirty="0"/>
              <a:t> of Human Body</a:t>
            </a:r>
            <a:endParaRPr lang="en-US" sz="16000" dirty="0"/>
          </a:p>
          <a:p>
            <a:pPr algn="l" rtl="0"/>
            <a:r>
              <a:rPr lang="en-US" sz="16000" b="1" u="sng" dirty="0"/>
              <a:t>Anatomy:</a:t>
            </a:r>
            <a:endParaRPr lang="en-US" sz="16000" dirty="0"/>
          </a:p>
          <a:p>
            <a:pPr algn="l" rtl="0"/>
            <a:r>
              <a:rPr lang="en-US" sz="16000" dirty="0"/>
              <a:t>  The study of the structure of body parts and their relationships to one another</a:t>
            </a:r>
          </a:p>
          <a:p>
            <a:pPr algn="l" rtl="0"/>
            <a:r>
              <a:rPr lang="en-US" sz="16000" b="1" u="sng" dirty="0"/>
              <a:t>Physiology:</a:t>
            </a:r>
            <a:endParaRPr lang="en-US" sz="16000" dirty="0"/>
          </a:p>
          <a:p>
            <a:pPr algn="l" rtl="0"/>
            <a:r>
              <a:rPr lang="en-US" sz="16000" dirty="0"/>
              <a:t>  The study of the function of the body's structural machinery</a:t>
            </a:r>
          </a:p>
          <a:p>
            <a:pPr algn="l" rtl="0"/>
            <a:r>
              <a:rPr lang="en-US" sz="16000" b="1" u="sng" dirty="0"/>
              <a:t>Some important anatomical terms:</a:t>
            </a:r>
            <a:endParaRPr lang="en-US" sz="16000" dirty="0"/>
          </a:p>
          <a:p>
            <a:pPr algn="l" rtl="0"/>
            <a:r>
              <a:rPr lang="en-US" sz="16000" b="1" u="sng" dirty="0"/>
              <a:t>Superior (Cranial)</a:t>
            </a:r>
            <a:endParaRPr lang="en-US" sz="16000" dirty="0"/>
          </a:p>
          <a:p>
            <a:pPr algn="l" rtl="0"/>
            <a:r>
              <a:rPr lang="en-US" sz="16000" dirty="0"/>
              <a:t>Closer to the head</a:t>
            </a:r>
          </a:p>
          <a:p>
            <a:pPr algn="l" rtl="0"/>
            <a:r>
              <a:rPr lang="en-US" sz="16000" b="1" u="sng" dirty="0"/>
              <a:t>Inferior (caudal)</a:t>
            </a:r>
            <a:endParaRPr lang="en-US" sz="16000" dirty="0"/>
          </a:p>
          <a:p>
            <a:pPr algn="l" rtl="0"/>
            <a:r>
              <a:rPr lang="en-US" sz="16000" dirty="0"/>
              <a:t>Away from the head</a:t>
            </a:r>
          </a:p>
          <a:p>
            <a:pPr algn="l" rtl="0"/>
            <a:endParaRPr lang="en-US" sz="7600" dirty="0"/>
          </a:p>
        </p:txBody>
      </p:sp>
    </p:spTree>
    <p:extLst>
      <p:ext uri="{BB962C8B-B14F-4D97-AF65-F5344CB8AC3E}">
        <p14:creationId xmlns:p14="http://schemas.microsoft.com/office/powerpoint/2010/main" val="121470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1264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55320" y="1690688"/>
            <a:ext cx="10515600" cy="4351338"/>
          </a:xfrm>
        </p:spPr>
        <p:txBody>
          <a:bodyPr/>
          <a:lstStyle/>
          <a:p>
            <a:pPr lvl="0" algn="l" rtl="0"/>
            <a:r>
              <a:rPr lang="en-US" sz="2000" b="1" u="sng" dirty="0" smtClean="0">
                <a:solidFill>
                  <a:prstClr val="black"/>
                </a:solidFill>
              </a:rPr>
              <a:t> </a:t>
            </a:r>
            <a:r>
              <a:rPr lang="en-US" sz="4000" b="1" u="sng" dirty="0">
                <a:solidFill>
                  <a:prstClr val="black"/>
                </a:solidFill>
              </a:rPr>
              <a:t>Anterior (ventral)</a:t>
            </a:r>
            <a:endParaRPr lang="en-US" sz="4000" dirty="0">
              <a:solidFill>
                <a:prstClr val="black"/>
              </a:solidFill>
            </a:endParaRPr>
          </a:p>
          <a:p>
            <a:pPr lvl="0" algn="l" rtl="0"/>
            <a:r>
              <a:rPr lang="en-US" sz="4000" dirty="0">
                <a:solidFill>
                  <a:prstClr val="black"/>
                </a:solidFill>
              </a:rPr>
              <a:t>Toward the front of the body</a:t>
            </a:r>
          </a:p>
          <a:p>
            <a:pPr lvl="0" algn="l" rtl="0"/>
            <a:r>
              <a:rPr lang="en-US" sz="4000" b="1" u="sng" dirty="0">
                <a:solidFill>
                  <a:prstClr val="black"/>
                </a:solidFill>
              </a:rPr>
              <a:t>Posterior (dorsal)</a:t>
            </a:r>
            <a:endParaRPr lang="en-US" sz="4000" dirty="0">
              <a:solidFill>
                <a:prstClr val="black"/>
              </a:solidFill>
            </a:endParaRPr>
          </a:p>
          <a:p>
            <a:pPr lvl="0" algn="l" rtl="0"/>
            <a:r>
              <a:rPr lang="en-US" sz="4000" dirty="0">
                <a:solidFill>
                  <a:prstClr val="black"/>
                </a:solidFill>
              </a:rPr>
              <a:t>Toward the back of the body</a:t>
            </a:r>
          </a:p>
          <a:p>
            <a:pPr lvl="0" algn="l" rtl="0"/>
            <a:r>
              <a:rPr lang="en-US" sz="4000" b="1" u="sng" dirty="0">
                <a:solidFill>
                  <a:prstClr val="black"/>
                </a:solidFill>
              </a:rPr>
              <a:t>Medial</a:t>
            </a:r>
            <a:endParaRPr lang="en-US" sz="4000" dirty="0">
              <a:solidFill>
                <a:prstClr val="black"/>
              </a:solidFill>
            </a:endParaRPr>
          </a:p>
          <a:p>
            <a:pPr lvl="1" algn="l" rtl="0"/>
            <a:r>
              <a:rPr lang="en-US" sz="4000" dirty="0">
                <a:solidFill>
                  <a:prstClr val="black"/>
                </a:solidFill>
              </a:rPr>
              <a:t>Toward the midline of the </a:t>
            </a:r>
            <a:r>
              <a:rPr lang="en-US" sz="1900" dirty="0">
                <a:solidFill>
                  <a:prstClr val="black"/>
                </a:solidFill>
              </a:rPr>
              <a:t>body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2640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Deep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Away from the surface of the body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Internal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in side of body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External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outside of body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1840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irc_mi" descr="Image result for ‪terminology of anatomy‬‏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15" y="1825625"/>
            <a:ext cx="11077302" cy="46274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301792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213</Words>
  <Application>Microsoft Office PowerPoint</Application>
  <PresentationFormat>ملء الشاشة</PresentationFormat>
  <Paragraphs>70</Paragraphs>
  <Slides>10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10</vt:i4>
      </vt:variant>
    </vt:vector>
  </HeadingPairs>
  <TitlesOfParts>
    <vt:vector size="17" baseType="lpstr">
      <vt:lpstr>Arial</vt:lpstr>
      <vt:lpstr>Book Antiqua</vt:lpstr>
      <vt:lpstr>Calibri</vt:lpstr>
      <vt:lpstr>Calibri Light</vt:lpstr>
      <vt:lpstr>Times New Roman</vt:lpstr>
      <vt:lpstr>نسق Office</vt:lpstr>
      <vt:lpstr>2_Office Theme</vt:lpstr>
      <vt:lpstr>Body Cavity and anatomy plane   </vt:lpstr>
      <vt:lpstr>عرض تقديمي في PowerPoint</vt:lpstr>
      <vt:lpstr>Introduction of anatomy and physiology </vt:lpstr>
      <vt:lpstr>Types of Anatomy:</vt:lpstr>
      <vt:lpstr>عرض تقديمي في PowerPoint</vt:lpstr>
      <vt:lpstr>  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التشريح والفسلجه النظري</dc:title>
  <dc:creator>FUJISU</dc:creator>
  <cp:lastModifiedBy>FUJISU</cp:lastModifiedBy>
  <cp:revision>10</cp:revision>
  <dcterms:created xsi:type="dcterms:W3CDTF">2018-11-18T06:18:48Z</dcterms:created>
  <dcterms:modified xsi:type="dcterms:W3CDTF">2018-12-09T06:44:20Z</dcterms:modified>
</cp:coreProperties>
</file>